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ibre Franklin Bold" charset="1" panose="00000800000000000000"/>
      <p:regular r:id="rId16"/>
    </p:embeddedFont>
    <p:embeddedFont>
      <p:font typeface="Libre Franklin Bold Italics" charset="1" panose="00000800000000000000"/>
      <p:regular r:id="rId17"/>
    </p:embeddedFont>
    <p:embeddedFont>
      <p:font typeface="Libre Franklin" charset="1" panose="00000500000000000000"/>
      <p:regular r:id="rId18"/>
    </p:embeddedFont>
    <p:embeddedFont>
      <p:font typeface="Libre Franklin Light" charset="1" panose="00000400000000000000"/>
      <p:regular r:id="rId19"/>
    </p:embeddedFont>
    <p:embeddedFont>
      <p:font typeface="Libre Franklin Light Italics" charset="1" panose="000004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4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9119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14306">
            <a:off x="-2988507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3" y="0"/>
                </a:lnTo>
                <a:lnTo>
                  <a:pt x="96818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9832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6801" y="2989429"/>
            <a:ext cx="10401230" cy="315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Experiência do Usuário (UX)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8" id="8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296715" cy="426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01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10336776">
            <a:off x="5829035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0" y="0"/>
                </a:moveTo>
                <a:lnTo>
                  <a:pt x="7677781" y="0"/>
                </a:lnTo>
                <a:lnTo>
                  <a:pt x="7677781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5" y="-531505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7" y="0"/>
                </a:lnTo>
                <a:lnTo>
                  <a:pt x="19232897" y="10818505"/>
                </a:lnTo>
                <a:lnTo>
                  <a:pt x="0" y="1081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7411"/>
            <a:chOff x="0" y="0"/>
            <a:chExt cx="4517498" cy="423215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10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133600"/>
            <a:ext cx="11776210" cy="121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Autor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107556">
            <a:off x="6198494" y="-4283820"/>
            <a:ext cx="9029365" cy="8036135"/>
          </a:xfrm>
          <a:custGeom>
            <a:avLst/>
            <a:gdLst/>
            <a:ahLst/>
            <a:cxnLst/>
            <a:rect r="r" b="b" t="t" l="l"/>
            <a:pathLst>
              <a:path h="8036135" w="9029365">
                <a:moveTo>
                  <a:pt x="0" y="0"/>
                </a:moveTo>
                <a:lnTo>
                  <a:pt x="9029365" y="0"/>
                </a:lnTo>
                <a:lnTo>
                  <a:pt x="9029365" y="8036135"/>
                </a:lnTo>
                <a:lnTo>
                  <a:pt x="0" y="8036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1031" y="7961549"/>
            <a:ext cx="3117116" cy="31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28282" y="6869159"/>
            <a:ext cx="3117116" cy="35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PHABLO RUAN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77167" y="5305425"/>
            <a:ext cx="1422422" cy="1251732"/>
          </a:xfrm>
          <a:custGeom>
            <a:avLst/>
            <a:gdLst/>
            <a:ahLst/>
            <a:cxnLst/>
            <a:rect r="r" b="b" t="t" l="l"/>
            <a:pathLst>
              <a:path h="1251732" w="1422422">
                <a:moveTo>
                  <a:pt x="0" y="0"/>
                </a:moveTo>
                <a:lnTo>
                  <a:pt x="1422422" y="0"/>
                </a:lnTo>
                <a:lnTo>
                  <a:pt x="1422422" y="1251732"/>
                </a:lnTo>
                <a:lnTo>
                  <a:pt x="0" y="1251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99266" y="-2047397"/>
            <a:ext cx="5256167" cy="4677989"/>
          </a:xfrm>
          <a:custGeom>
            <a:avLst/>
            <a:gdLst/>
            <a:ahLst/>
            <a:cxnLst/>
            <a:rect r="r" b="b" t="t" l="l"/>
            <a:pathLst>
              <a:path h="4677989" w="5256167">
                <a:moveTo>
                  <a:pt x="0" y="0"/>
                </a:moveTo>
                <a:lnTo>
                  <a:pt x="5256168" y="0"/>
                </a:lnTo>
                <a:lnTo>
                  <a:pt x="5256168" y="4677989"/>
                </a:lnTo>
                <a:lnTo>
                  <a:pt x="0" y="4677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16302" y="3113217"/>
            <a:ext cx="8278095" cy="9583902"/>
          </a:xfrm>
          <a:custGeom>
            <a:avLst/>
            <a:gdLst/>
            <a:ahLst/>
            <a:cxnLst/>
            <a:rect r="r" b="b" t="t" l="l"/>
            <a:pathLst>
              <a:path h="9583902" w="8278095">
                <a:moveTo>
                  <a:pt x="0" y="0"/>
                </a:moveTo>
                <a:lnTo>
                  <a:pt x="8278096" y="0"/>
                </a:lnTo>
                <a:lnTo>
                  <a:pt x="8278096" y="9583902"/>
                </a:lnTo>
                <a:lnTo>
                  <a:pt x="0" y="9583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309401">
            <a:off x="14098817" y="4565386"/>
            <a:ext cx="1917518" cy="2219992"/>
          </a:xfrm>
          <a:custGeom>
            <a:avLst/>
            <a:gdLst/>
            <a:ahLst/>
            <a:cxnLst/>
            <a:rect r="r" b="b" t="t" l="l"/>
            <a:pathLst>
              <a:path h="2219992" w="1917518">
                <a:moveTo>
                  <a:pt x="0" y="0"/>
                </a:moveTo>
                <a:lnTo>
                  <a:pt x="1917518" y="0"/>
                </a:lnTo>
                <a:lnTo>
                  <a:pt x="1917518" y="2219992"/>
                </a:lnTo>
                <a:lnTo>
                  <a:pt x="0" y="2219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1296715" cy="426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68624" y="1600731"/>
            <a:ext cx="942041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3"/>
              </a:lnSpc>
            </a:pPr>
            <a:r>
              <a:rPr lang="en-US" sz="576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Introdução a Experiencia do Usuário (UX)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9501" y="3902681"/>
            <a:ext cx="11269503" cy="563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 u="sng">
                <a:solidFill>
                  <a:srgbClr val="FFFFFF"/>
                </a:solidFill>
                <a:latin typeface="Libre Franklin Bold Italics"/>
                <a:ea typeface="Libre Franklin Bold Italics"/>
                <a:cs typeface="Libre Franklin Bold Italics"/>
                <a:sym typeface="Libre Franklin Bold Italics"/>
              </a:rPr>
              <a:t>DEFINIÇÃO: </a:t>
            </a:r>
            <a:r>
              <a:rPr lang="en-US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EXPERIÊNCIA DO USUÁRIO (UX) REFERE-SE AO PROCESSO DE DESIGN DE PRODUTOS DIGITAIS FOCADOS EM PROPORCIONAR INTERAÇÕES QUE SEJAM FÁCEIS, INTUITIVAS E AGRADÁVEIS. O OBJETIVO É GARANTIR QUE AS INTERAÇÕES COM O PRODUTO SEJAM NATURAIS, SEM FRUSTRAÇÕES.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 u="sng">
                <a:solidFill>
                  <a:srgbClr val="FFFFFF"/>
                </a:solidFill>
                <a:latin typeface="Libre Franklin Bold Italics"/>
                <a:ea typeface="Libre Franklin Bold Italics"/>
                <a:cs typeface="Libre Franklin Bold Italics"/>
                <a:sym typeface="Libre Franklin Bold Italics"/>
              </a:rPr>
              <a:t>OBJETIVO:</a:t>
            </a:r>
            <a:r>
              <a:rPr lang="en-US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FACILITAR A NAVEGAÇÃO E O USO EFICIENTE DE APLICATIVOS E PLATAFORMAS, PROMOVENDO A SATISFAÇÃO E O ENGAJAMENTO CONTÍNUO DOS USUÁRIOS. UM DESIGN INTUITIVO EVITA A NECESSIDADE DE LONGOS MANUAIS DE INSTRUÇÃO OU TENTATIVAS DE APRENDIZADO POR TENTATIVA E ERRO.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 u="sng">
                <a:solidFill>
                  <a:srgbClr val="FFFFFF"/>
                </a:solidFill>
                <a:latin typeface="Libre Franklin Bold Italics"/>
                <a:ea typeface="Libre Franklin Bold Italics"/>
                <a:cs typeface="Libre Franklin Bold Italics"/>
                <a:sym typeface="Libre Franklin Bold Italics"/>
              </a:rPr>
              <a:t>IMPORTÂNCIA: </a:t>
            </a:r>
            <a:r>
              <a:rPr lang="en-US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UX ESTÁ DIRETAMENTE LIGADO À RETENÇÃO DE USUÁRIOS E À ACESSIBILIDADE. SE UM APLICATIVO NÃO FOR INTUITIVO, OS USUÁRIOS PODEM ABANDONÁ-LO, RESULTANDO EM PERDA DE RECEITA OU IMPACTO NEGATIVO NA IMAGEM DA MARCA. SEGUNDO DON NORMAN, A INTUIÇÃO DO DESIGN ESTÁ EM SUA CAPACIDADE DE SER "INVISÍVEL", OU SEJA, TÃO SIMPLES QUE OS USUÁRIOS NEM PERCEBEM O DESIGN, APENAS O UTILIZAM NATURALMENTE.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6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03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21949" y="7329016"/>
            <a:ext cx="7035363" cy="172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2"/>
              </a:lnSpc>
            </a:pPr>
            <a:r>
              <a:rPr lang="en-US" sz="5727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Impacto na Experiência de Uso: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6314306">
            <a:off x="12171508" y="-27102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147456"/>
            <a:ext cx="2350124" cy="3636556"/>
          </a:xfrm>
          <a:custGeom>
            <a:avLst/>
            <a:gdLst/>
            <a:ahLst/>
            <a:cxnLst/>
            <a:rect r="r" b="b" t="t" l="l"/>
            <a:pathLst>
              <a:path h="3636556" w="2350124">
                <a:moveTo>
                  <a:pt x="0" y="0"/>
                </a:moveTo>
                <a:lnTo>
                  <a:pt x="2350124" y="0"/>
                </a:lnTo>
                <a:lnTo>
                  <a:pt x="2350124" y="3636555"/>
                </a:lnTo>
                <a:lnTo>
                  <a:pt x="0" y="363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97653" y="1651406"/>
            <a:ext cx="7195868" cy="3195249"/>
            <a:chOff x="0" y="0"/>
            <a:chExt cx="9594491" cy="42603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9594491" cy="703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1"/>
                </a:lnSpc>
                <a:spcBef>
                  <a:spcPct val="0"/>
                </a:spcBef>
              </a:pPr>
              <a:r>
                <a:rPr lang="en-US" b="true" sz="3186" i="true">
                  <a:solidFill>
                    <a:srgbClr val="FFFFFF"/>
                  </a:solidFill>
                  <a:latin typeface="Libre Franklin Bold Italics"/>
                  <a:ea typeface="Libre Franklin Bold Italics"/>
                  <a:cs typeface="Libre Franklin Bold Italics"/>
                  <a:sym typeface="Libre Franklin Bold Italics"/>
                </a:rPr>
                <a:t>CLAREZA E INTUIÇÃO: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02594"/>
              <a:ext cx="9594491" cy="308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3"/>
                </a:lnSpc>
                <a:spcBef>
                  <a:spcPct val="0"/>
                </a:spcBef>
              </a:pPr>
              <a:r>
                <a:rPr lang="en-US" sz="2230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A experiência positiva de um usuário depende de quão claro e fácil é o uso de uma interface. Um design com boa UX reduz a carga cognitiva, permitindo que os usuários completem tarefas sem esforço. Steve Krug afirma que um design eficaz deve evitar que o usuário tenha que "pensar" sobre como utilizar o sistema.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7653" y="6257655"/>
            <a:ext cx="6773962" cy="1928709"/>
            <a:chOff x="0" y="0"/>
            <a:chExt cx="9031950" cy="257161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9031950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i="true">
                  <a:solidFill>
                    <a:srgbClr val="FFFFFF"/>
                  </a:solidFill>
                  <a:latin typeface="Libre Franklin Bold Italics"/>
                  <a:ea typeface="Libre Franklin Bold Italics"/>
                  <a:cs typeface="Libre Franklin Bold Italics"/>
                  <a:sym typeface="Libre Franklin Bold Italics"/>
                </a:rPr>
                <a:t>ACESSIBILIDADE: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38816"/>
              <a:ext cx="9031950" cy="1459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Apresentações são ferramentas de comunicação que podem ser usadas como demonstrações, palestras, discursos, relatórios e mais.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339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895779" y="1511596"/>
            <a:ext cx="6363521" cy="5761058"/>
            <a:chOff x="0" y="0"/>
            <a:chExt cx="5580380" cy="5052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17943" t="0" r="-1794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4525034">
            <a:off x="-3110034" y="6165489"/>
            <a:ext cx="4048735" cy="4841536"/>
          </a:xfrm>
          <a:custGeom>
            <a:avLst/>
            <a:gdLst/>
            <a:ahLst/>
            <a:cxnLst/>
            <a:rect r="r" b="b" t="t" l="l"/>
            <a:pathLst>
              <a:path h="4841536" w="4048735">
                <a:moveTo>
                  <a:pt x="0" y="0"/>
                </a:moveTo>
                <a:lnTo>
                  <a:pt x="4048734" y="0"/>
                </a:lnTo>
                <a:lnTo>
                  <a:pt x="4048734" y="4841536"/>
                </a:lnTo>
                <a:lnTo>
                  <a:pt x="0" y="4841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7" id="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1296715" cy="426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04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98023" y="8091450"/>
            <a:ext cx="7308072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04"/>
              </a:lnSpc>
            </a:pPr>
            <a:r>
              <a:rPr lang="en-US" sz="5753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Como Explorar UX na Prática: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90589" y="6017609"/>
            <a:ext cx="6176308" cy="7753239"/>
            <a:chOff x="0" y="0"/>
            <a:chExt cx="8235077" cy="1033765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633"/>
              <a:ext cx="8235077" cy="136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i="true">
                  <a:solidFill>
                    <a:srgbClr val="FFFFFF"/>
                  </a:solidFill>
                  <a:latin typeface="Libre Franklin Bold Italics"/>
                  <a:ea typeface="Libre Franklin Bold Italics"/>
                  <a:cs typeface="Libre Franklin Bold Italics"/>
                  <a:sym typeface="Libre Franklin Bold Italics"/>
                </a:rPr>
                <a:t>PESQUISA E FEEDBACK DO USUÁRIO: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30334"/>
              <a:ext cx="8235077" cy="3095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48"/>
                </a:lnSpc>
                <a:spcBef>
                  <a:spcPct val="0"/>
                </a:spcBef>
              </a:pPr>
              <a:r>
                <a:rPr lang="en-US" sz="2249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Testes de usabilidade são essenciais para identificar pontos de frustração antes do lançamento de um produto. Coletar feedback durante o desenvolvimento ajuda a ajustar a interface para atender melhor às necessidades do público-alvo.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900055"/>
              <a:ext cx="8235077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105979"/>
              <a:ext cx="8235077" cy="492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48"/>
                </a:lnSpc>
                <a:spcBef>
                  <a:spcPct val="0"/>
                </a:spcBef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629441"/>
              <a:ext cx="8235077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844890"/>
              <a:ext cx="8235077" cy="400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292898" y="-722916"/>
            <a:ext cx="6626393" cy="6336488"/>
          </a:xfrm>
          <a:custGeom>
            <a:avLst/>
            <a:gdLst/>
            <a:ahLst/>
            <a:cxnLst/>
            <a:rect r="r" b="b" t="t" l="l"/>
            <a:pathLst>
              <a:path h="6336488" w="6626393">
                <a:moveTo>
                  <a:pt x="0" y="0"/>
                </a:moveTo>
                <a:lnTo>
                  <a:pt x="6626393" y="0"/>
                </a:lnTo>
                <a:lnTo>
                  <a:pt x="6626393" y="6336488"/>
                </a:lnTo>
                <a:lnTo>
                  <a:pt x="0" y="6336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15408" y="6564051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790589" y="2157935"/>
            <a:ext cx="7268477" cy="3049094"/>
            <a:chOff x="0" y="0"/>
            <a:chExt cx="9691302" cy="406545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9691302" cy="2068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b="true" sz="3000" spc="-126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TÉCNICAS:</a:t>
              </a:r>
            </a:p>
            <a:p>
              <a:pPr algn="l">
                <a:lnSpc>
                  <a:spcPts val="4200"/>
                </a:lnSpc>
              </a:pPr>
              <a:r>
                <a:rPr lang="en-US" b="true" sz="3000" i="true" spc="-126">
                  <a:solidFill>
                    <a:srgbClr val="FFFFFF"/>
                  </a:solidFill>
                  <a:latin typeface="Libre Franklin Bold Italics"/>
                  <a:ea typeface="Libre Franklin Bold Italics"/>
                  <a:cs typeface="Libre Franklin Bold Italics"/>
                  <a:sym typeface="Libre Franklin Bold Italics"/>
                </a:rPr>
                <a:t>Wireframing e Prototipagem:</a:t>
              </a:r>
              <a:r>
                <a:rPr lang="en-US" sz="3000" spc="-126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 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531376"/>
              <a:ext cx="9691302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Apresentações são ferramentas de comunicação que podem ser usadas como demonstrações, palestras, discursos, relatórios e mais.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6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929002" y="1028700"/>
            <a:ext cx="4159154" cy="8229600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-4274221">
              <a:off x="-1329875" y="775089"/>
              <a:ext cx="5281447" cy="3639030"/>
            </a:xfrm>
            <a:custGeom>
              <a:avLst/>
              <a:gdLst/>
              <a:ahLst/>
              <a:cxnLst/>
              <a:rect r="r" b="b" t="t" l="l"/>
              <a:pathLst>
                <a:path h="3639030" w="5281447">
                  <a:moveTo>
                    <a:pt x="5243865" y="1902203"/>
                  </a:moveTo>
                  <a:lnTo>
                    <a:pt x="5156446" y="1644866"/>
                  </a:lnTo>
                  <a:lnTo>
                    <a:pt x="5102333" y="1663248"/>
                  </a:lnTo>
                  <a:cubicBezTo>
                    <a:pt x="5041005" y="1684082"/>
                    <a:pt x="4973343" y="1650733"/>
                    <a:pt x="4952509" y="1589405"/>
                  </a:cubicBezTo>
                  <a:lnTo>
                    <a:pt x="4615088" y="596133"/>
                  </a:lnTo>
                  <a:cubicBezTo>
                    <a:pt x="4594254" y="534805"/>
                    <a:pt x="4627602" y="467143"/>
                    <a:pt x="4688930" y="446309"/>
                  </a:cubicBezTo>
                  <a:lnTo>
                    <a:pt x="4743043" y="427927"/>
                  </a:lnTo>
                  <a:lnTo>
                    <a:pt x="4654807" y="168185"/>
                  </a:lnTo>
                  <a:cubicBezTo>
                    <a:pt x="4617634" y="58757"/>
                    <a:pt x="4498419" y="0"/>
                    <a:pt x="4388991" y="37174"/>
                  </a:cubicBezTo>
                  <a:lnTo>
                    <a:pt x="168185" y="1471011"/>
                  </a:lnTo>
                  <a:cubicBezTo>
                    <a:pt x="58757" y="1508184"/>
                    <a:pt x="0" y="1627399"/>
                    <a:pt x="37174" y="1736827"/>
                  </a:cubicBezTo>
                  <a:lnTo>
                    <a:pt x="626232" y="3470845"/>
                  </a:lnTo>
                  <a:cubicBezTo>
                    <a:pt x="663405" y="3580273"/>
                    <a:pt x="782620" y="3639030"/>
                    <a:pt x="892048" y="3601856"/>
                  </a:cubicBezTo>
                  <a:lnTo>
                    <a:pt x="5112854" y="2168019"/>
                  </a:lnTo>
                  <a:cubicBezTo>
                    <a:pt x="5222691" y="2132048"/>
                    <a:pt x="5281447" y="2012833"/>
                    <a:pt x="5243865" y="1902202"/>
                  </a:cubicBezTo>
                  <a:close/>
                </a:path>
              </a:pathLst>
            </a:custGeom>
            <a:blipFill>
              <a:blip r:embed="rId4"/>
              <a:stretch>
                <a:fillRect l="-23314" t="-1568" r="-23310" b="-156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918833" y="2762845"/>
            <a:ext cx="6176308" cy="5161509"/>
            <a:chOff x="0" y="0"/>
            <a:chExt cx="8235077" cy="688201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8235077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i="true">
                  <a:solidFill>
                    <a:srgbClr val="FFFFFF"/>
                  </a:solidFill>
                  <a:latin typeface="Libre Franklin Bold Italics"/>
                  <a:ea typeface="Libre Franklin Bold Italics"/>
                  <a:cs typeface="Libre Franklin Bold Italics"/>
                  <a:sym typeface="Libre Franklin Bold Italics"/>
                </a:rPr>
                <a:t>ACESSIBILIDADE:</a:t>
              </a:r>
              <a:r>
                <a:rPr lang="en-US" sz="30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39249"/>
              <a:ext cx="8235077" cy="3095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8"/>
                </a:lnSpc>
              </a:pPr>
              <a:r>
                <a:rPr lang="en-US" sz="2249" spc="-9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Considere as necessidades de pessoas com deficiência (visual, motora, etc.). Certifique-se de que o design é </a:t>
              </a:r>
              <a:r>
                <a:rPr lang="en-US" sz="2249" i="true" spc="-94">
                  <a:solidFill>
                    <a:srgbClr val="FFFFFF"/>
                  </a:solidFill>
                  <a:latin typeface="Libre Franklin Light Italics"/>
                  <a:ea typeface="Libre Franklin Light Italics"/>
                  <a:cs typeface="Libre Franklin Light Italics"/>
                  <a:sym typeface="Libre Franklin Light Italics"/>
                </a:rPr>
                <a:t>compatível com tecnologias assistivas, como leitores de tela.</a:t>
              </a:r>
            </a:p>
            <a:p>
              <a:pPr algn="l">
                <a:lnSpc>
                  <a:spcPts val="3148"/>
                </a:lnSpc>
              </a:pPr>
            </a:p>
            <a:p>
              <a:pPr algn="l" marL="0" indent="0" lvl="0">
                <a:lnSpc>
                  <a:spcPts val="3148"/>
                </a:lnSpc>
                <a:spcBef>
                  <a:spcPct val="0"/>
                </a:spcBef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266211"/>
              <a:ext cx="8235077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481660"/>
              <a:ext cx="8235077" cy="400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918833" y="6516407"/>
            <a:ext cx="7141789" cy="1597481"/>
            <a:chOff x="0" y="0"/>
            <a:chExt cx="9522385" cy="212997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66675"/>
              <a:ext cx="9522385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i="true">
                  <a:solidFill>
                    <a:srgbClr val="FFFFFF"/>
                  </a:solidFill>
                  <a:latin typeface="Libre Franklin Bold Italics"/>
                  <a:ea typeface="Libre Franklin Bold Italics"/>
                  <a:cs typeface="Libre Franklin Bold Italics"/>
                  <a:sym typeface="Libre Franklin Bold Italics"/>
                </a:rPr>
                <a:t>A/B TESTING: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129291"/>
              <a:ext cx="9522385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Testar duas versões diferentes de uma interface para ver qual é mais eficaz e atrativa.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08024">
            <a:off x="-198661" y="-2061760"/>
            <a:ext cx="7247484" cy="8390720"/>
          </a:xfrm>
          <a:custGeom>
            <a:avLst/>
            <a:gdLst/>
            <a:ahLst/>
            <a:cxnLst/>
            <a:rect r="r" b="b" t="t" l="l"/>
            <a:pathLst>
              <a:path h="8390720" w="7247484">
                <a:moveTo>
                  <a:pt x="0" y="0"/>
                </a:moveTo>
                <a:lnTo>
                  <a:pt x="7247484" y="0"/>
                </a:lnTo>
                <a:lnTo>
                  <a:pt x="7247484" y="8390720"/>
                </a:lnTo>
                <a:lnTo>
                  <a:pt x="0" y="839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296715" cy="426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06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4525034">
            <a:off x="17143552" y="9041791"/>
            <a:ext cx="2082612" cy="2490417"/>
          </a:xfrm>
          <a:custGeom>
            <a:avLst/>
            <a:gdLst/>
            <a:ahLst/>
            <a:cxnLst/>
            <a:rect r="r" b="b" t="t" l="l"/>
            <a:pathLst>
              <a:path h="2490417" w="2082612">
                <a:moveTo>
                  <a:pt x="0" y="0"/>
                </a:moveTo>
                <a:lnTo>
                  <a:pt x="2082611" y="0"/>
                </a:lnTo>
                <a:lnTo>
                  <a:pt x="2082611" y="2490418"/>
                </a:lnTo>
                <a:lnTo>
                  <a:pt x="0" y="2490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89086" y="4144735"/>
            <a:ext cx="7141789" cy="1997531"/>
            <a:chOff x="0" y="0"/>
            <a:chExt cx="9522385" cy="266337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9522385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i="true">
                  <a:solidFill>
                    <a:srgbClr val="FFFFFF"/>
                  </a:solidFill>
                  <a:latin typeface="Libre Franklin Bold Italics"/>
                  <a:ea typeface="Libre Franklin Bold Italics"/>
                  <a:cs typeface="Libre Franklin Bold Italics"/>
                  <a:sym typeface="Libre Franklin Bold Italics"/>
                </a:rPr>
                <a:t>USABILIDADE: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29291"/>
              <a:ext cx="9522385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criar interfaces que sejam fáceis de aprender, eficientes de usar, e que proporcionem uma experiência agradável e produtiva.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4137" y="1974894"/>
            <a:ext cx="10074207" cy="11663337"/>
          </a:xfrm>
          <a:custGeom>
            <a:avLst/>
            <a:gdLst/>
            <a:ahLst/>
            <a:cxnLst/>
            <a:rect r="r" b="b" t="t" l="l"/>
            <a:pathLst>
              <a:path h="11663337" w="10074207">
                <a:moveTo>
                  <a:pt x="0" y="0"/>
                </a:moveTo>
                <a:lnTo>
                  <a:pt x="10074208" y="0"/>
                </a:lnTo>
                <a:lnTo>
                  <a:pt x="10074208" y="11663337"/>
                </a:lnTo>
                <a:lnTo>
                  <a:pt x="0" y="11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88123" cy="318656"/>
            <a:chOff x="0" y="0"/>
            <a:chExt cx="4517498" cy="424874"/>
          </a:xfrm>
        </p:grpSpPr>
        <p:sp>
          <p:nvSpPr>
            <p:cNvPr name="AutoShape 5" id="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296715" cy="426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07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806890" y="7530461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57948" y="2728114"/>
            <a:ext cx="1097885" cy="993943"/>
            <a:chOff x="0" y="0"/>
            <a:chExt cx="5580380" cy="5052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6"/>
              <a:stretch>
                <a:fillRect l="-30475" t="0" r="-3047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347356"/>
            <a:ext cx="730807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04"/>
              </a:lnSpc>
            </a:pPr>
            <a:r>
              <a:rPr lang="en-US" sz="5753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Exemplos Reais 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316369" y="3254930"/>
            <a:ext cx="7141789" cy="2397581"/>
            <a:chOff x="0" y="0"/>
            <a:chExt cx="9522385" cy="319677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9522385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i="true">
                  <a:solidFill>
                    <a:srgbClr val="FFFFFF"/>
                  </a:solidFill>
                  <a:latin typeface="Libre Franklin Bold Italics"/>
                  <a:ea typeface="Libre Franklin Bold Italics"/>
                  <a:cs typeface="Libre Franklin Bold Italics"/>
                  <a:sym typeface="Libre Franklin Bold Italics"/>
                </a:rPr>
                <a:t>SIMPLICIDADE: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29291"/>
              <a:ext cx="9522385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A Shopee tem menus organizados, com filtros claros, e a busca é sempre acessível. A navegação é facilitada e direta, proporcionando uma jornada de compra sem complicações.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28704" y="6683785"/>
            <a:ext cx="7141789" cy="2797631"/>
            <a:chOff x="0" y="0"/>
            <a:chExt cx="9522385" cy="373017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9522385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i="true">
                  <a:solidFill>
                    <a:srgbClr val="FFFFFF"/>
                  </a:solidFill>
                  <a:latin typeface="Libre Franklin Bold Italics"/>
                  <a:ea typeface="Libre Franklin Bold Italics"/>
                  <a:cs typeface="Libre Franklin Bold Italics"/>
                  <a:sym typeface="Libre Franklin Bold Italics"/>
                </a:rPr>
                <a:t>ACESSIBILIDADE: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29291"/>
              <a:ext cx="9522385" cy="2636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A interface é adaptável para diferentes dispositivos e tamanhos de tela, oferecendo uma experiência de compra consistente em celulares, tablets ou desktops. Isso aumenta o conforto do usuário, independentemente do dispositivo.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388123" cy="317411"/>
            <a:chOff x="0" y="0"/>
            <a:chExt cx="4517498" cy="423215"/>
          </a:xfrm>
        </p:grpSpPr>
        <p:sp>
          <p:nvSpPr>
            <p:cNvPr name="AutoShape 4" id="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09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682741">
            <a:off x="-1762254" y="2680287"/>
            <a:ext cx="7698066" cy="9583902"/>
          </a:xfrm>
          <a:custGeom>
            <a:avLst/>
            <a:gdLst/>
            <a:ahLst/>
            <a:cxnLst/>
            <a:rect r="r" b="b" t="t" l="l"/>
            <a:pathLst>
              <a:path h="9583902" w="7698066">
                <a:moveTo>
                  <a:pt x="0" y="0"/>
                </a:moveTo>
                <a:lnTo>
                  <a:pt x="7698066" y="0"/>
                </a:lnTo>
                <a:lnTo>
                  <a:pt x="7698066" y="9583902"/>
                </a:lnTo>
                <a:lnTo>
                  <a:pt x="0" y="9583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534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9029700"/>
            <a:ext cx="600740" cy="228600"/>
            <a:chOff x="0" y="0"/>
            <a:chExt cx="800987" cy="3048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48093" y="68638"/>
              <a:ext cx="167524" cy="16752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496187" y="0"/>
              <a:ext cx="304800" cy="304800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68638"/>
              <a:ext cx="167524" cy="16752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-9694126">
            <a:off x="4639736" y="7094280"/>
            <a:ext cx="1775929" cy="1698232"/>
          </a:xfrm>
          <a:custGeom>
            <a:avLst/>
            <a:gdLst/>
            <a:ahLst/>
            <a:cxnLst/>
            <a:rect r="r" b="b" t="t" l="l"/>
            <a:pathLst>
              <a:path h="1698232" w="1775929">
                <a:moveTo>
                  <a:pt x="0" y="0"/>
                </a:moveTo>
                <a:lnTo>
                  <a:pt x="1775929" y="0"/>
                </a:lnTo>
                <a:lnTo>
                  <a:pt x="1775929" y="1698232"/>
                </a:lnTo>
                <a:lnTo>
                  <a:pt x="0" y="1698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541091" y="1883210"/>
            <a:ext cx="1283155" cy="1161673"/>
            <a:chOff x="0" y="0"/>
            <a:chExt cx="5580380" cy="50520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6"/>
              <a:stretch>
                <a:fillRect l="-30475" t="0" r="-30475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083255" y="4564314"/>
            <a:ext cx="7938463" cy="4465386"/>
          </a:xfrm>
          <a:custGeom>
            <a:avLst/>
            <a:gdLst/>
            <a:ahLst/>
            <a:cxnLst/>
            <a:rect r="r" b="b" t="t" l="l"/>
            <a:pathLst>
              <a:path h="4465386" w="7938463">
                <a:moveTo>
                  <a:pt x="0" y="0"/>
                </a:moveTo>
                <a:lnTo>
                  <a:pt x="7938463" y="0"/>
                </a:lnTo>
                <a:lnTo>
                  <a:pt x="7938463" y="4465386"/>
                </a:lnTo>
                <a:lnTo>
                  <a:pt x="0" y="4465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854023" y="1188028"/>
            <a:ext cx="8396927" cy="2552038"/>
            <a:chOff x="0" y="0"/>
            <a:chExt cx="11195902" cy="340271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71654"/>
              <a:ext cx="11195902" cy="666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i="true">
                  <a:solidFill>
                    <a:srgbClr val="FFFFFF"/>
                  </a:solidFill>
                  <a:latin typeface="Libre Franklin Bold Italics"/>
                  <a:ea typeface="Libre Franklin Bold Italics"/>
                  <a:cs typeface="Libre Franklin Bold Italics"/>
                  <a:sym typeface="Libre Franklin Bold Italics"/>
                </a:rPr>
                <a:t>PERSONALIZAÇÃO E SIMPLICIDADE: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189769"/>
              <a:ext cx="11195902" cy="215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8"/>
                </a:lnSpc>
                <a:spcBef>
                  <a:spcPct val="0"/>
                </a:spcBef>
              </a:pPr>
              <a:r>
                <a:rPr lang="en-US" sz="2349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O design da Netflix é centrado em recomendações personalizadas e uma interface limpa, sem sobrecarga de informações. O usuário pode navegar por categorias de forma fluida e encontrar conteúdo rapidamente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336776">
            <a:off x="11547497" y="4621715"/>
            <a:ext cx="10505962" cy="9350306"/>
          </a:xfrm>
          <a:custGeom>
            <a:avLst/>
            <a:gdLst/>
            <a:ahLst/>
            <a:cxnLst/>
            <a:rect r="r" b="b" t="t" l="l"/>
            <a:pathLst>
              <a:path h="9350306" w="10505962">
                <a:moveTo>
                  <a:pt x="0" y="0"/>
                </a:moveTo>
                <a:lnTo>
                  <a:pt x="10505962" y="0"/>
                </a:lnTo>
                <a:lnTo>
                  <a:pt x="10505962" y="9350306"/>
                </a:lnTo>
                <a:lnTo>
                  <a:pt x="0" y="935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14306">
            <a:off x="-2689679" y="-32817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4587" y="1684390"/>
            <a:ext cx="719010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5700" b="true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Concluímos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9638" y="4045197"/>
            <a:ext cx="10179989" cy="318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UMA EXPERIÊNCIA DE USUÁRIO BEM PLANEJADA GARANTE QUE OS PRODUTOS DIGITAIS SEJAM SIMPLES DE USAR, EFICIENTES E ACESSÍVEIS A TODOS. AO IMPLEMENTAR BOAS PRÁTICAS DE UX, EMPRESAS PODEM AUMENTAR A SATISFAÇÃO DO CLIENTE, MELHORAR O ENGAJAMENTO E REDUZIR A TAXA DE ABANDONO. EM RESUMO, UX É UMA COMBINAÇÃO DE DESIGN INTUITIVO, PESQUISA FOCADA NO USUÁRIO E PROTOTIPAGEM CONSTANTE PARA OTIMIZAR A EXPERIÊNCIA FINAL.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3388123" cy="317411"/>
            <a:chOff x="0" y="0"/>
            <a:chExt cx="4517498" cy="423215"/>
          </a:xfrm>
        </p:grpSpPr>
        <p:sp>
          <p:nvSpPr>
            <p:cNvPr name="AutoShape 8" id="8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296715" cy="424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10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DAGS7vKuUaw</dc:identifier>
  <dcterms:modified xsi:type="dcterms:W3CDTF">2011-08-01T06:04:30Z</dcterms:modified>
  <cp:revision>1</cp:revision>
  <dc:title>APRESENTAÇÃO UX</dc:title>
</cp:coreProperties>
</file>